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0" r:id="rId6"/>
    <p:sldId id="263" r:id="rId7"/>
    <p:sldId id="268" r:id="rId8"/>
    <p:sldId id="269" r:id="rId9"/>
    <p:sldId id="266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/>
    <p:restoredTop sz="86357"/>
  </p:normalViewPr>
  <p:slideViewPr>
    <p:cSldViewPr snapToGrid="0" snapToObjects="1">
      <p:cViewPr varScale="1">
        <p:scale>
          <a:sx n="99" d="100"/>
          <a:sy n="99" d="100"/>
        </p:scale>
        <p:origin x="9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D1876-EDDA-3B41-B2C7-7FAC8F4ADC82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87AE4-7261-D74C-898B-7D187AF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8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5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9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0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6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FYI you need to be connected to imperial </a:t>
            </a:r>
            <a:r>
              <a:rPr lang="en-US" dirty="0" err="1"/>
              <a:t>wifi</a:t>
            </a:r>
            <a:r>
              <a:rPr lang="en-US" dirty="0"/>
              <a:t> for this to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8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directories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Cd </a:t>
            </a:r>
          </a:p>
          <a:p>
            <a:pPr marL="171450" indent="-171450">
              <a:buFontTx/>
              <a:buChar char="-"/>
            </a:pPr>
            <a:r>
              <a:rPr lang="en-US" dirty="0"/>
              <a:t>~ Home directory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Filezilla</a:t>
            </a:r>
            <a:r>
              <a:rPr lang="en-US" dirty="0"/>
              <a:t> navigation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add SRA toolkit </a:t>
            </a:r>
          </a:p>
          <a:p>
            <a:r>
              <a:rPr lang="en-GB" dirty="0"/>
              <a:t>export PATH=$PATH:/data/</a:t>
            </a:r>
            <a:r>
              <a:rPr lang="en-GB" dirty="0" err="1"/>
              <a:t>seqtools</a:t>
            </a:r>
            <a:r>
              <a:rPr lang="en-GB" dirty="0"/>
              <a:t>/sratoolkit.2.8.2-1-centos_linux64/bin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Recommended 30 million clean reads for BG4- </a:t>
            </a:r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87AE4-7261-D74C-898B-7D187AFB3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7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7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9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1C2DF-FAEB-824B-9E1D-7F9B15D1E3CE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5828A-18D1-CF47-9112-7BF71378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sra.ebi.ac.uk/vol1/fastq/SRR309/000/SRR3095370/SRR3095370.fastq.g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 explosion of bioinformatics careers | Science | AAAS">
            <a:extLst>
              <a:ext uri="{FF2B5EF4-FFF2-40B4-BE49-F238E27FC236}">
                <a16:creationId xmlns:a16="http://schemas.microsoft.com/office/drawing/2014/main" id="{126A45B7-91F3-094C-BC79-E2FC96C3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1F69F-7B02-4F48-9D28-D7101EFAE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7829" y="12083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to learn bioinformatic huh?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55A57-882F-DE4A-8B07-0306828CD837}"/>
              </a:ext>
            </a:extLst>
          </p:cNvPr>
          <p:cNvSpPr txBox="1"/>
          <p:nvPr/>
        </p:nvSpPr>
        <p:spPr>
          <a:xfrm>
            <a:off x="2536371" y="2569029"/>
            <a:ext cx="25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Jenna Robinson</a:t>
            </a:r>
          </a:p>
        </p:txBody>
      </p:sp>
    </p:spTree>
    <p:extLst>
      <p:ext uri="{BB962C8B-B14F-4D97-AF65-F5344CB8AC3E}">
        <p14:creationId xmlns:p14="http://schemas.microsoft.com/office/powerpoint/2010/main" val="274118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87880" y="1524538"/>
            <a:ext cx="233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Trim adaptors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3DAF3-9B29-BFFB-01EE-363EFB73EDB1}"/>
              </a:ext>
            </a:extLst>
          </p:cNvPr>
          <p:cNvSpPr txBox="1"/>
          <p:nvPr/>
        </p:nvSpPr>
        <p:spPr>
          <a:xfrm>
            <a:off x="387880" y="2072175"/>
            <a:ext cx="720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your sequence length is longer than your fragment length – you sequence some of your adaptors, which can reduce alignment quality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BA6B4-8E59-E8E5-44B0-14BEBCE9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75" y="1368560"/>
            <a:ext cx="1442809" cy="207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D075A-B3BB-85BD-20C7-B914092FBA04}"/>
              </a:ext>
            </a:extLst>
          </p:cNvPr>
          <p:cNvSpPr txBox="1"/>
          <p:nvPr/>
        </p:nvSpPr>
        <p:spPr>
          <a:xfrm>
            <a:off x="419273" y="2829851"/>
            <a:ext cx="62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Cutadapt</a:t>
            </a:r>
            <a:r>
              <a:rPr lang="en-US" dirty="0"/>
              <a:t> searches for and trims a specified adaptor sequence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23C62A-CE23-8FB3-B3AE-AAE166AB9E48}"/>
              </a:ext>
            </a:extLst>
          </p:cNvPr>
          <p:cNvSpPr/>
          <p:nvPr/>
        </p:nvSpPr>
        <p:spPr>
          <a:xfrm>
            <a:off x="387880" y="3259558"/>
            <a:ext cx="7328763" cy="3489199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</a:t>
            </a:r>
            <a:r>
              <a:rPr lang="en-GB" sz="1400" dirty="0" err="1"/>
              <a:t>file.fastq</a:t>
            </a:r>
            <a:r>
              <a:rPr lang="en-GB" sz="1400" dirty="0"/>
              <a:t> &gt; </a:t>
            </a:r>
            <a:r>
              <a:rPr lang="en-GB" sz="1400" dirty="0" err="1"/>
              <a:t>file_trimmed.fastq</a:t>
            </a:r>
            <a:r>
              <a:rPr lang="en-GB" sz="1400" dirty="0"/>
              <a:t> 2&gt; </a:t>
            </a:r>
            <a:r>
              <a:rPr lang="en-GB" sz="1400" dirty="0" err="1"/>
              <a:t>report_file.txt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-q trims low-quality ends from reads, specify a cut-off point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-a is the adaptor sequence to trim</a:t>
            </a:r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 default settings for trimming are a maximum error rate of 0.1 and minimum overlap of 3 bp </a:t>
            </a:r>
          </a:p>
          <a:p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#Automated code</a:t>
            </a:r>
          </a:p>
          <a:p>
            <a:r>
              <a:rPr lang="en-GB" sz="1400" dirty="0"/>
              <a:t>for file in *.</a:t>
            </a:r>
            <a:r>
              <a:rPr lang="en-GB" sz="1400" dirty="0" err="1"/>
              <a:t>fastq</a:t>
            </a:r>
            <a:r>
              <a:rPr lang="en-GB" sz="1400" dirty="0"/>
              <a:t> </a:t>
            </a:r>
          </a:p>
          <a:p>
            <a:r>
              <a:rPr lang="en-GB" sz="1400" dirty="0"/>
              <a:t>do </a:t>
            </a:r>
          </a:p>
          <a:p>
            <a:r>
              <a:rPr lang="en-GB" sz="1400" dirty="0"/>
              <a:t>name=`</a:t>
            </a:r>
            <a:r>
              <a:rPr lang="en-GB" sz="1400" dirty="0" err="1"/>
              <a:t>basename</a:t>
            </a:r>
            <a:r>
              <a:rPr lang="en-GB" sz="1400" dirty="0"/>
              <a:t> $file .</a:t>
            </a:r>
            <a:r>
              <a:rPr lang="en-GB" sz="1400" dirty="0" err="1"/>
              <a:t>fastq</a:t>
            </a:r>
            <a:r>
              <a:rPr lang="en-GB" sz="1400" dirty="0"/>
              <a:t>` </a:t>
            </a:r>
          </a:p>
          <a:p>
            <a:r>
              <a:rPr lang="en-GB" sz="1400" dirty="0"/>
              <a:t>echo starting $name </a:t>
            </a:r>
          </a:p>
          <a:p>
            <a:r>
              <a:rPr lang="en-GB" sz="1400" dirty="0" err="1"/>
              <a:t>cutadapt</a:t>
            </a:r>
            <a:r>
              <a:rPr lang="en-GB" sz="1400" dirty="0"/>
              <a:t> -q 20 -a CTGTCTCTTATACACATCT $file &gt; $</a:t>
            </a:r>
            <a:r>
              <a:rPr lang="en-GB" sz="1400" dirty="0" err="1"/>
              <a:t>name.trimmed.fastq</a:t>
            </a:r>
            <a:r>
              <a:rPr lang="en-GB" sz="1400" dirty="0"/>
              <a:t> 2&gt; report_$</a:t>
            </a:r>
            <a:r>
              <a:rPr lang="en-GB" sz="1400" dirty="0" err="1"/>
              <a:t>name.txt</a:t>
            </a:r>
            <a:r>
              <a:rPr lang="en-GB" sz="1400" dirty="0"/>
              <a:t> echo $name done </a:t>
            </a:r>
          </a:p>
          <a:p>
            <a:r>
              <a:rPr lang="en-GB" sz="1400" dirty="0"/>
              <a:t>done</a:t>
            </a:r>
          </a:p>
        </p:txBody>
      </p:sp>
      <p:pic>
        <p:nvPicPr>
          <p:cNvPr id="1026" name="Picture 2" descr="cutadapt – CyVerse UK">
            <a:extLst>
              <a:ext uri="{FF2B5EF4-FFF2-40B4-BE49-F238E27FC236}">
                <a16:creationId xmlns:a16="http://schemas.microsoft.com/office/drawing/2014/main" id="{BCBA8CA3-A3DA-DC43-6EA4-B4C51A8B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0" y="4616931"/>
            <a:ext cx="36334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5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over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223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Re-run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AC6F6-EB04-BEC7-5292-D618F093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31" y="1714824"/>
            <a:ext cx="4043076" cy="2197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203BA-0A70-B3C4-7FAD-9B1D98FA0EAE}"/>
              </a:ext>
            </a:extLst>
          </p:cNvPr>
          <p:cNvSpPr txBox="1"/>
          <p:nvPr/>
        </p:nvSpPr>
        <p:spPr>
          <a:xfrm rot="16200000">
            <a:off x="2594661" y="2660909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8014EC-A1F9-196A-8A89-468AF5D2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24" y="1714824"/>
            <a:ext cx="4211476" cy="2261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FC1579-710B-18D7-6954-C3462AF2ED92}"/>
              </a:ext>
            </a:extLst>
          </p:cNvPr>
          <p:cNvSpPr txBox="1"/>
          <p:nvPr/>
        </p:nvSpPr>
        <p:spPr>
          <a:xfrm>
            <a:off x="4560849" y="1345492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trimming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9EB57-371C-5481-0D64-1F848751F15C}"/>
              </a:ext>
            </a:extLst>
          </p:cNvPr>
          <p:cNvSpPr txBox="1"/>
          <p:nvPr/>
        </p:nvSpPr>
        <p:spPr>
          <a:xfrm>
            <a:off x="9374459" y="1303692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trimming 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35AED82E-6E91-8DF8-CBB9-162581C76F01}"/>
              </a:ext>
            </a:extLst>
          </p:cNvPr>
          <p:cNvSpPr/>
          <p:nvPr/>
        </p:nvSpPr>
        <p:spPr>
          <a:xfrm rot="10800000">
            <a:off x="7164404" y="3054823"/>
            <a:ext cx="126008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0DF8B-1836-5B78-9B06-A26CA09C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1" y="4183959"/>
            <a:ext cx="4091766" cy="2516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FD8CAE-5A0A-C113-1B38-DD48A3707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524" y="4117403"/>
            <a:ext cx="4091766" cy="2483982"/>
          </a:xfrm>
          <a:prstGeom prst="rect">
            <a:avLst/>
          </a:prstGeom>
        </p:spPr>
      </p:pic>
      <p:sp>
        <p:nvSpPr>
          <p:cNvPr id="22" name="Left Arrow 21">
            <a:extLst>
              <a:ext uri="{FF2B5EF4-FFF2-40B4-BE49-F238E27FC236}">
                <a16:creationId xmlns:a16="http://schemas.microsoft.com/office/drawing/2014/main" id="{00ED34DE-43DD-C8FD-2A53-67DB611E8B98}"/>
              </a:ext>
            </a:extLst>
          </p:cNvPr>
          <p:cNvSpPr/>
          <p:nvPr/>
        </p:nvSpPr>
        <p:spPr>
          <a:xfrm rot="10800000">
            <a:off x="6980153" y="5035904"/>
            <a:ext cx="1439018" cy="60216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A25EF-C5DB-0F4A-C629-0D5D39DFEC4D}"/>
              </a:ext>
            </a:extLst>
          </p:cNvPr>
          <p:cNvSpPr txBox="1"/>
          <p:nvPr/>
        </p:nvSpPr>
        <p:spPr>
          <a:xfrm rot="16200000">
            <a:off x="2429753" y="5174727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BG4_rep2_2</a:t>
            </a:r>
          </a:p>
        </p:txBody>
      </p:sp>
    </p:spTree>
    <p:extLst>
      <p:ext uri="{BB962C8B-B14F-4D97-AF65-F5344CB8AC3E}">
        <p14:creationId xmlns:p14="http://schemas.microsoft.com/office/powerpoint/2010/main" val="190058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239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Install bowtie2</a:t>
            </a:r>
          </a:p>
        </p:txBody>
      </p:sp>
    </p:spTree>
    <p:extLst>
      <p:ext uri="{BB962C8B-B14F-4D97-AF65-F5344CB8AC3E}">
        <p14:creationId xmlns:p14="http://schemas.microsoft.com/office/powerpoint/2010/main" val="241121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5827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genomes and build indices</a:t>
            </a:r>
          </a:p>
        </p:txBody>
      </p:sp>
    </p:spTree>
    <p:extLst>
      <p:ext uri="{BB962C8B-B14F-4D97-AF65-F5344CB8AC3E}">
        <p14:creationId xmlns:p14="http://schemas.microsoft.com/office/powerpoint/2010/main" val="397746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4096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Merge technical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36083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343907" y="1544455"/>
            <a:ext cx="184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Align reads</a:t>
            </a:r>
          </a:p>
        </p:txBody>
      </p:sp>
    </p:spTree>
    <p:extLst>
      <p:ext uri="{BB962C8B-B14F-4D97-AF65-F5344CB8AC3E}">
        <p14:creationId xmlns:p14="http://schemas.microsoft.com/office/powerpoint/2010/main" val="169510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Aligning reads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12017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Sam file processing -&gt; filter, sort, deduplicate, remove blacklisted regions, index</a:t>
            </a:r>
          </a:p>
        </p:txBody>
      </p:sp>
    </p:spTree>
    <p:extLst>
      <p:ext uri="{BB962C8B-B14F-4D97-AF65-F5344CB8AC3E}">
        <p14:creationId xmlns:p14="http://schemas.microsoft.com/office/powerpoint/2010/main" val="295323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849" y="-195078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Peak calling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1500-5FA1-8348-9080-A63F5C48530E}"/>
              </a:ext>
            </a:extLst>
          </p:cNvPr>
          <p:cNvSpPr txBox="1"/>
          <p:nvPr/>
        </p:nvSpPr>
        <p:spPr>
          <a:xfrm>
            <a:off x="87368" y="1544455"/>
            <a:ext cx="3845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Peak calling with MACS2</a:t>
            </a:r>
          </a:p>
        </p:txBody>
      </p:sp>
    </p:spTree>
    <p:extLst>
      <p:ext uri="{BB962C8B-B14F-4D97-AF65-F5344CB8AC3E}">
        <p14:creationId xmlns:p14="http://schemas.microsoft.com/office/powerpoint/2010/main" val="97802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AD67-DD14-DF43-A8C0-906041BC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E2352-9E97-F14C-88EB-7B906AE0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0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3BB5C2-45EC-394F-8616-FDC19D238746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89658E-D6DD-CA4C-838D-F7FAD927B927}"/>
              </a:ext>
            </a:extLst>
          </p:cNvPr>
          <p:cNvSpPr txBox="1">
            <a:spLocks/>
          </p:cNvSpPr>
          <p:nvPr/>
        </p:nvSpPr>
        <p:spPr>
          <a:xfrm>
            <a:off x="5834943" y="5973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 </a:t>
            </a:r>
          </a:p>
        </p:txBody>
      </p:sp>
      <p:pic>
        <p:nvPicPr>
          <p:cNvPr id="3078" name="Picture 6" descr="One does not simply Know Bioinformatics - Does not simply walk into mordor  Boromir | Meme Generator">
            <a:extLst>
              <a:ext uri="{FF2B5EF4-FFF2-40B4-BE49-F238E27FC236}">
                <a16:creationId xmlns:a16="http://schemas.microsoft.com/office/drawing/2014/main" id="{6E279C3A-7A44-0548-A845-A0EE33CFF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734" b="2862"/>
          <a:stretch/>
        </p:blipFill>
        <p:spPr bwMode="auto">
          <a:xfrm>
            <a:off x="593651" y="1135374"/>
            <a:ext cx="3604862" cy="424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0603CC-3C2C-7446-9575-FBB325E6DF5E}"/>
              </a:ext>
            </a:extLst>
          </p:cNvPr>
          <p:cNvSpPr txBox="1">
            <a:spLocks/>
          </p:cNvSpPr>
          <p:nvPr/>
        </p:nvSpPr>
        <p:spPr>
          <a:xfrm>
            <a:off x="920511" y="5722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Get ready for a wild 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458AB-BE75-DD40-AF1F-BC07AC5B5057}"/>
              </a:ext>
            </a:extLst>
          </p:cNvPr>
          <p:cNvSpPr txBox="1"/>
          <p:nvPr/>
        </p:nvSpPr>
        <p:spPr>
          <a:xfrm>
            <a:off x="4522985" y="1476611"/>
            <a:ext cx="40863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Command line basics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2. Quality over quantity: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fastqc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and adaptor trimming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3. Alignment (or finding where things belong)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4. Peak calling: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ain’t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no mountain high enough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5. Differential analysis </a:t>
            </a:r>
          </a:p>
          <a:p>
            <a:pPr marL="342900" indent="-342900">
              <a:buClr>
                <a:schemeClr val="accent2"/>
              </a:buClr>
              <a:buSzPct val="100000"/>
              <a:buAutoNum type="arabi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6. The rest of it: annotation, pathway enrichment and more ✨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700DB55-8C5A-3941-AEB9-C2D63B1B5F5D}"/>
              </a:ext>
            </a:extLst>
          </p:cNvPr>
          <p:cNvSpPr txBox="1">
            <a:spLocks/>
          </p:cNvSpPr>
          <p:nvPr/>
        </p:nvSpPr>
        <p:spPr>
          <a:xfrm>
            <a:off x="4469100" y="-2406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3301F-994F-7BC2-E947-635A33D7DF64}"/>
              </a:ext>
            </a:extLst>
          </p:cNvPr>
          <p:cNvSpPr txBox="1"/>
          <p:nvPr/>
        </p:nvSpPr>
        <p:spPr>
          <a:xfrm>
            <a:off x="8609347" y="2690553"/>
            <a:ext cx="3664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Analysis code and useful resources can be found at: </a:t>
            </a:r>
          </a:p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/jennarobinson99/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MDA_bioinformatics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1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BBF5F34-074F-364C-ADCA-225C6A1E753C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a server? Pros, cons and comparisons - RackSolutions">
            <a:extLst>
              <a:ext uri="{FF2B5EF4-FFF2-40B4-BE49-F238E27FC236}">
                <a16:creationId xmlns:a16="http://schemas.microsoft.com/office/drawing/2014/main" id="{81A42E57-7983-0440-8836-E46F3F26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10" y="4564096"/>
            <a:ext cx="3541298" cy="199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5E3229C-7366-DE46-8042-02BB25BB4EED}"/>
              </a:ext>
            </a:extLst>
          </p:cNvPr>
          <p:cNvSpPr/>
          <p:nvPr/>
        </p:nvSpPr>
        <p:spPr>
          <a:xfrm>
            <a:off x="0" y="1648734"/>
            <a:ext cx="11894553" cy="30686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B9B8EF-438F-4A4C-8B74-8709C473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901" y="-174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FE7F84-068C-124C-B270-BA738E132C96}"/>
              </a:ext>
            </a:extLst>
          </p:cNvPr>
          <p:cNvSpPr/>
          <p:nvPr/>
        </p:nvSpPr>
        <p:spPr>
          <a:xfrm>
            <a:off x="2988681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D5CFD18-1B00-BA42-8411-8AC1DF8209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4191" y="4268085"/>
            <a:ext cx="1033293" cy="780640"/>
          </a:xfrm>
          <a:prstGeom prst="curvedConnector3">
            <a:avLst>
              <a:gd name="adj1" fmla="val 32301"/>
            </a:avLst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icrosoft to make Windows Terminal the default Windows 11 command line  experience - The Verge">
            <a:extLst>
              <a:ext uri="{FF2B5EF4-FFF2-40B4-BE49-F238E27FC236}">
                <a16:creationId xmlns:a16="http://schemas.microsoft.com/office/drawing/2014/main" id="{886CFC7F-9DCC-5140-937A-85D3230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5" y="3540348"/>
            <a:ext cx="2503379" cy="1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16D81-1B12-6F4A-8BFD-A30F5D662C54}"/>
              </a:ext>
            </a:extLst>
          </p:cNvPr>
          <p:cNvSpPr txBox="1"/>
          <p:nvPr/>
        </p:nvSpPr>
        <p:spPr>
          <a:xfrm>
            <a:off x="1003216" y="2354746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Terminal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FC560-D1A2-C04D-9095-5D8999C3E11D}"/>
              </a:ext>
            </a:extLst>
          </p:cNvPr>
          <p:cNvSpPr txBox="1"/>
          <p:nvPr/>
        </p:nvSpPr>
        <p:spPr>
          <a:xfrm>
            <a:off x="526036" y="2814548"/>
            <a:ext cx="242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aka command line Where commands are typed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B8684-1758-FE4A-9B26-379675F798D5}"/>
              </a:ext>
            </a:extLst>
          </p:cNvPr>
          <p:cNvSpPr txBox="1"/>
          <p:nvPr/>
        </p:nvSpPr>
        <p:spPr>
          <a:xfrm>
            <a:off x="9573956" y="2363369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Kernel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F43D65-FE98-E74C-82CF-6B5D3AF324BE}"/>
              </a:ext>
            </a:extLst>
          </p:cNvPr>
          <p:cNvSpPr txBox="1"/>
          <p:nvPr/>
        </p:nvSpPr>
        <p:spPr>
          <a:xfrm>
            <a:off x="4444208" y="2858703"/>
            <a:ext cx="242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E.g. bash - command line interpreter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AA223-4B18-1145-B3C2-A4575C41FB66}"/>
              </a:ext>
            </a:extLst>
          </p:cNvPr>
          <p:cNvSpPr txBox="1"/>
          <p:nvPr/>
        </p:nvSpPr>
        <p:spPr>
          <a:xfrm>
            <a:off x="5198582" y="2429827"/>
            <a:ext cx="17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D54FA1-5D90-374D-A786-0948193F9D93}"/>
              </a:ext>
            </a:extLst>
          </p:cNvPr>
          <p:cNvSpPr txBox="1"/>
          <p:nvPr/>
        </p:nvSpPr>
        <p:spPr>
          <a:xfrm>
            <a:off x="8834834" y="2737679"/>
            <a:ext cx="258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Performs the operation – dependent on computer hardware (e.g. RAM and CPU)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B7864B2-6073-0747-AA83-1B61F7171D40}"/>
              </a:ext>
            </a:extLst>
          </p:cNvPr>
          <p:cNvSpPr/>
          <p:nvPr/>
        </p:nvSpPr>
        <p:spPr>
          <a:xfrm>
            <a:off x="7276493" y="2794399"/>
            <a:ext cx="1410345" cy="624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8D4A7-BB0B-C245-875C-A9B0473D2CE1}"/>
              </a:ext>
            </a:extLst>
          </p:cNvPr>
          <p:cNvSpPr txBox="1"/>
          <p:nvPr/>
        </p:nvSpPr>
        <p:spPr>
          <a:xfrm>
            <a:off x="4386305" y="1260139"/>
            <a:ext cx="312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Linux operating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28FDB-6363-7243-85F7-7B57E7429A19}"/>
              </a:ext>
            </a:extLst>
          </p:cNvPr>
          <p:cNvSpPr txBox="1"/>
          <p:nvPr/>
        </p:nvSpPr>
        <p:spPr>
          <a:xfrm>
            <a:off x="9396152" y="6497658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Computing server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ABBC126-5773-C046-BB57-170755FDC545}"/>
              </a:ext>
            </a:extLst>
          </p:cNvPr>
          <p:cNvSpPr/>
          <p:nvPr/>
        </p:nvSpPr>
        <p:spPr>
          <a:xfrm>
            <a:off x="3507949" y="5303192"/>
            <a:ext cx="3485473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urier" pitchFamily="2" charset="0"/>
                <a:cs typeface="APPLE CHANCERY" panose="03020702040506060504" pitchFamily="66" charset="-79"/>
              </a:rPr>
              <a:t>echo “hello world”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53FBE4-934C-564F-8C9A-500CC5330C3E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9653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298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Downloading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B3329-CE5F-F840-AFEA-BE6AF6185CBD}"/>
              </a:ext>
            </a:extLst>
          </p:cNvPr>
          <p:cNvSpPr txBox="1"/>
          <p:nvPr/>
        </p:nvSpPr>
        <p:spPr>
          <a:xfrm>
            <a:off x="286033" y="2173315"/>
            <a:ext cx="6913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💻"/>
            </a:pPr>
            <a:r>
              <a:rPr lang="en-US" sz="1600" dirty="0"/>
              <a:t>Find your PATH – all the folders where the shell will search for a 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5E4433-B185-5D46-A559-60B23711F915}"/>
              </a:ext>
            </a:extLst>
          </p:cNvPr>
          <p:cNvSpPr/>
          <p:nvPr/>
        </p:nvSpPr>
        <p:spPr>
          <a:xfrm>
            <a:off x="553271" y="2580671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$PATH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EEF7E-AB5D-E749-946C-4BE3DCF1C9E8}"/>
              </a:ext>
            </a:extLst>
          </p:cNvPr>
          <p:cNvSpPr txBox="1"/>
          <p:nvPr/>
        </p:nvSpPr>
        <p:spPr>
          <a:xfrm>
            <a:off x="7285619" y="3074166"/>
            <a:ext cx="49063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- we use $ to define variables, in this case PATH is an environmental variable that tells the shell how to behave</a:t>
            </a:r>
          </a:p>
          <a:p>
            <a:endParaRPr lang="en-US" sz="1200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US" sz="1200" dirty="0">
                <a:latin typeface="Courier" pitchFamily="2" charset="0"/>
                <a:cs typeface="Apple Chancery" panose="03020702040506060504" pitchFamily="66" charset="-79"/>
              </a:rPr>
              <a:t>#NOTE – do not confuse the uppercase PATH variable with the lowercase ‘path’ which defines your directory location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5A1E4-664C-3C49-B961-9788440649A8}"/>
              </a:ext>
            </a:extLst>
          </p:cNvPr>
          <p:cNvSpPr txBox="1"/>
          <p:nvPr/>
        </p:nvSpPr>
        <p:spPr>
          <a:xfrm>
            <a:off x="530363" y="4303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install a new tools, use </a:t>
            </a:r>
            <a:r>
              <a:rPr lang="en-US" sz="1600" dirty="0" err="1"/>
              <a:t>conda</a:t>
            </a:r>
            <a:r>
              <a:rPr lang="en-US" sz="1600" dirty="0"/>
              <a:t>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E603BF-4AAB-5F4E-A5E7-3BCD636B1111}"/>
              </a:ext>
            </a:extLst>
          </p:cNvPr>
          <p:cNvSpPr/>
          <p:nvPr/>
        </p:nvSpPr>
        <p:spPr>
          <a:xfrm>
            <a:off x="553271" y="4863443"/>
            <a:ext cx="5920100" cy="861774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module load  </a:t>
            </a:r>
            <a:r>
              <a:rPr lang="en-GB" sz="1400" dirty="0" err="1">
                <a:solidFill>
                  <a:schemeClr val="tx1"/>
                </a:solidFill>
              </a:rPr>
              <a:t>fastqc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  <a:p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which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solidFill>
                <a:schemeClr val="tx1"/>
              </a:solidFill>
              <a:cs typeface="APPLE CHANCERY" panose="03020702040506060504" pitchFamily="66" charset="-79"/>
            </a:endParaRP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45" y="-1675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2C0BB-4118-F8FD-B696-429CFE4C547C}"/>
              </a:ext>
            </a:extLst>
          </p:cNvPr>
          <p:cNvSpPr txBox="1"/>
          <p:nvPr/>
        </p:nvSpPr>
        <p:spPr>
          <a:xfrm>
            <a:off x="419273" y="3074166"/>
            <a:ext cx="4368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find if you have a particular tool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90A3CE-9696-CD23-C097-EF75FFB73482}"/>
              </a:ext>
            </a:extLst>
          </p:cNvPr>
          <p:cNvSpPr/>
          <p:nvPr/>
        </p:nvSpPr>
        <p:spPr>
          <a:xfrm>
            <a:off x="530363" y="3721548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which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fastqc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668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2523FE-4543-D846-BA9E-0FC252C21274}"/>
              </a:ext>
            </a:extLst>
          </p:cNvPr>
          <p:cNvSpPr txBox="1"/>
          <p:nvPr/>
        </p:nvSpPr>
        <p:spPr>
          <a:xfrm>
            <a:off x="332419" y="1270089"/>
            <a:ext cx="302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Running batch jobs</a:t>
            </a:r>
          </a:p>
        </p:txBody>
      </p:sp>
      <p:pic>
        <p:nvPicPr>
          <p:cNvPr id="5124" name="Picture 4" descr="Short Path and Long Path">
            <a:extLst>
              <a:ext uri="{FF2B5EF4-FFF2-40B4-BE49-F238E27FC236}">
                <a16:creationId xmlns:a16="http://schemas.microsoft.com/office/drawing/2014/main" id="{F75602D1-15B5-6947-9736-E68A40D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09" y="867283"/>
            <a:ext cx="1320009" cy="87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CC9EB-5E31-2B4D-A244-C7EA2C4C8A78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6DCFF3F3-C82F-864B-8D7D-6245769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38" y="-199902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dirty="0"/>
              <a:t>Command line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77C5A-3CB2-5948-BE3C-93943A7AA544}"/>
              </a:ext>
            </a:extLst>
          </p:cNvPr>
          <p:cNvSpPr/>
          <p:nvPr/>
        </p:nvSpPr>
        <p:spPr>
          <a:xfrm>
            <a:off x="419273" y="61048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41C-42CD-886E-FF85-1F719AA0B3D4}"/>
              </a:ext>
            </a:extLst>
          </p:cNvPr>
          <p:cNvSpPr txBox="1"/>
          <p:nvPr/>
        </p:nvSpPr>
        <p:spPr>
          <a:xfrm>
            <a:off x="332419" y="235178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Let’s start by making a job file that creates a next file called “</a:t>
            </a:r>
            <a:r>
              <a:rPr lang="en-US" sz="1600" dirty="0" err="1"/>
              <a:t>test.txt</a:t>
            </a:r>
            <a:r>
              <a:rPr lang="en-US" sz="1600" dirty="0"/>
              <a:t>” and prints numbers 123 </a:t>
            </a:r>
          </a:p>
          <a:p>
            <a:pPr marL="342900" indent="-342900">
              <a:buFont typeface="System Font Regular"/>
              <a:buChar char="◉"/>
            </a:pPr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9E1ACA-A2C2-E69E-FDF3-02644A239793}"/>
              </a:ext>
            </a:extLst>
          </p:cNvPr>
          <p:cNvSpPr/>
          <p:nvPr/>
        </p:nvSpPr>
        <p:spPr>
          <a:xfrm>
            <a:off x="579029" y="3429000"/>
            <a:ext cx="5920100" cy="46166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echo “123” &gt;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test.txt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7060-AC25-D2C6-B0CE-6AF8CCBB5FF9}"/>
              </a:ext>
            </a:extLst>
          </p:cNvPr>
          <p:cNvSpPr txBox="1"/>
          <p:nvPr/>
        </p:nvSpPr>
        <p:spPr>
          <a:xfrm>
            <a:off x="419273" y="4035093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See </a:t>
            </a:r>
            <a:r>
              <a:rPr lang="en-US" sz="1600" dirty="0" err="1"/>
              <a:t>github</a:t>
            </a:r>
            <a:r>
              <a:rPr lang="en-US" sz="1600" dirty="0"/>
              <a:t> for how to make this a job script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60D18A-8EDD-703A-910E-D06C15F2DAFF}"/>
              </a:ext>
            </a:extLst>
          </p:cNvPr>
          <p:cNvSpPr/>
          <p:nvPr/>
        </p:nvSpPr>
        <p:spPr>
          <a:xfrm>
            <a:off x="419273" y="4832041"/>
            <a:ext cx="5920100" cy="115867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  <a:t>vim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br>
              <a:rPr lang="en-US" sz="1400" i="1" dirty="0">
                <a:latin typeface="Courier" pitchFamily="2" charset="0"/>
                <a:cs typeface="APPLE CHANCERY" panose="03020702040506060504" pitchFamily="66" charset="-79"/>
              </a:rPr>
            </a:br>
            <a:r>
              <a:rPr lang="en-GB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qsub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i="1" dirty="0" err="1">
                <a:latin typeface="Courier" pitchFamily="2" charset="0"/>
                <a:cs typeface="APPLE CHANCERY" panose="03020702040506060504" pitchFamily="66" charset="-79"/>
              </a:rPr>
              <a:t>test_job.pbs</a:t>
            </a:r>
            <a:endParaRPr lang="en-US" sz="1400" i="1" dirty="0">
              <a:latin typeface="Courier" pitchFamily="2" charset="0"/>
              <a:cs typeface="APPLE CHANCERY" panose="03020702040506060504" pitchFamily="66" charset="-79"/>
            </a:endParaRPr>
          </a:p>
          <a:p>
            <a:r>
              <a:rPr lang="en-GB" sz="1400" dirty="0" err="1">
                <a:solidFill>
                  <a:srgbClr val="F2F2F2"/>
                </a:solidFill>
                <a:effectLst/>
                <a:latin typeface="Monaco" pitchFamily="2" charset="77"/>
              </a:rPr>
              <a:t>qstat</a:t>
            </a:r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 6895378.pbs</a:t>
            </a:r>
          </a:p>
        </p:txBody>
      </p:sp>
    </p:spTree>
    <p:extLst>
      <p:ext uri="{BB962C8B-B14F-4D97-AF65-F5344CB8AC3E}">
        <p14:creationId xmlns:p14="http://schemas.microsoft.com/office/powerpoint/2010/main" val="117617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670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388892"/>
            <a:ext cx="249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Download files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E00A3-6A0B-6DD5-D4C7-5D2D794B52AB}"/>
              </a:ext>
            </a:extLst>
          </p:cNvPr>
          <p:cNvSpPr txBox="1"/>
          <p:nvPr/>
        </p:nvSpPr>
        <p:spPr>
          <a:xfrm>
            <a:off x="316070" y="1726592"/>
            <a:ext cx="69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To download </a:t>
            </a:r>
            <a:r>
              <a:rPr lang="en-US" sz="1600" dirty="0" err="1"/>
              <a:t>fasta</a:t>
            </a:r>
            <a:r>
              <a:rPr lang="en-US" sz="1600" dirty="0"/>
              <a:t> files, go to </a:t>
            </a:r>
            <a:r>
              <a:rPr lang="en-GB" sz="1600" dirty="0">
                <a:effectLst/>
                <a:hlinkClick r:id="rId3"/>
              </a:rPr>
              <a:t>https://www.ebi.ac.uk/ena/browser/home</a:t>
            </a:r>
            <a:r>
              <a:rPr lang="en-GB" sz="1600" dirty="0">
                <a:effectLst/>
              </a:rPr>
              <a:t> and search SRR from sample sheet</a:t>
            </a:r>
          </a:p>
          <a:p>
            <a:pPr marL="342900" indent="-342900">
              <a:buFont typeface="System Font Regular"/>
              <a:buChar char="◉"/>
            </a:pPr>
            <a:r>
              <a:rPr lang="en-GB" sz="1600" dirty="0"/>
              <a:t>Copy link address of “generated FASTQ files” </a:t>
            </a:r>
            <a:endParaRPr lang="en-US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E3D321-A982-2342-5791-3479EF7121DA}"/>
              </a:ext>
            </a:extLst>
          </p:cNvPr>
          <p:cNvSpPr/>
          <p:nvPr/>
        </p:nvSpPr>
        <p:spPr>
          <a:xfrm>
            <a:off x="445349" y="3207051"/>
            <a:ext cx="8229327" cy="145765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err="1"/>
              <a:t>wget</a:t>
            </a:r>
            <a:r>
              <a:rPr lang="en-GB" sz="1400" dirty="0"/>
              <a:t> -O hacat_bg4_Rep1.fastq.gz </a:t>
            </a:r>
            <a:r>
              <a:rPr lang="en-GB" sz="1400" dirty="0">
                <a:effectLst/>
                <a:hlinkClick r:id="rId4"/>
              </a:rPr>
              <a:t>ftp://ftp.sra.ebi.ac.uk/vol1/fastq/SRR309/000/SRR3095370/SRR3095370.fastq.gz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gunzip</a:t>
            </a:r>
            <a:r>
              <a:rPr lang="en-GB" sz="1400" dirty="0"/>
              <a:t> *.</a:t>
            </a:r>
            <a:r>
              <a:rPr lang="en-GB" sz="1400" dirty="0" err="1"/>
              <a:t>fastq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A3D66-4342-F831-2DE1-00D816C1D91E}"/>
              </a:ext>
            </a:extLst>
          </p:cNvPr>
          <p:cNvSpPr txBox="1"/>
          <p:nvPr/>
        </p:nvSpPr>
        <p:spPr>
          <a:xfrm>
            <a:off x="316070" y="2571585"/>
            <a:ext cx="69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System Font Regular"/>
              <a:buChar char="◉"/>
            </a:pPr>
            <a:r>
              <a:rPr lang="en-US" sz="1600" dirty="0"/>
              <a:t>Download via </a:t>
            </a:r>
            <a:r>
              <a:rPr lang="en-US" sz="1600" dirty="0" err="1"/>
              <a:t>wget</a:t>
            </a:r>
            <a:r>
              <a:rPr lang="en-US" sz="1600" dirty="0"/>
              <a:t> e.g. </a:t>
            </a:r>
          </a:p>
        </p:txBody>
      </p:sp>
    </p:spTree>
    <p:extLst>
      <p:ext uri="{BB962C8B-B14F-4D97-AF65-F5344CB8AC3E}">
        <p14:creationId xmlns:p14="http://schemas.microsoft.com/office/powerpoint/2010/main" val="58070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CEC9-9EE0-2548-BAEB-190757AB7C10}"/>
              </a:ext>
            </a:extLst>
          </p:cNvPr>
          <p:cNvSpPr txBox="1"/>
          <p:nvPr/>
        </p:nvSpPr>
        <p:spPr>
          <a:xfrm>
            <a:off x="419273" y="1593815"/>
            <a:ext cx="34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What’s in a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file?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29302D-58EC-4D46-9796-6D49041CAD6E}"/>
              </a:ext>
            </a:extLst>
          </p:cNvPr>
          <p:cNvSpPr/>
          <p:nvPr/>
        </p:nvSpPr>
        <p:spPr>
          <a:xfrm>
            <a:off x="258211" y="2213195"/>
            <a:ext cx="5920100" cy="192566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/>
          </a:p>
          <a:p>
            <a:r>
              <a:rPr lang="en-GB" sz="1400" dirty="0"/>
              <a:t>head hacat_bg4_Rep1.fastq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@SRR3095370.1 1/1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ACCTANTGAAGGATATCTTGGTTGCAGNTTTGNCAGTTATGAAN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+</a:t>
            </a:r>
          </a:p>
          <a:p>
            <a:r>
              <a:rPr lang="en-GB" sz="1400" dirty="0">
                <a:solidFill>
                  <a:srgbClr val="F2F2F2"/>
                </a:solidFill>
                <a:effectLst/>
                <a:latin typeface="Monaco" pitchFamily="2" charset="77"/>
              </a:rPr>
              <a:t>AAA/A#&lt;EAE/EEEEAE//EE//EEEE#EE/A#AAAE/EE/EE#</a:t>
            </a:r>
          </a:p>
          <a:p>
            <a:r>
              <a:rPr lang="en-GB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5BA6B-E9BA-2F55-23AC-60CC2F3F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9" y="4815743"/>
            <a:ext cx="7188200" cy="9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812CC-58F8-8FF8-9385-E5E0B5B31BE0}"/>
              </a:ext>
            </a:extLst>
          </p:cNvPr>
          <p:cNvSpPr txBox="1"/>
          <p:nvPr/>
        </p:nvSpPr>
        <p:spPr>
          <a:xfrm>
            <a:off x="544010" y="5960962"/>
            <a:ext cx="578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incorrect base call is 1/P where P = 10^(Q/10)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C6863B-2292-5D36-3C0E-B5C87B51ABB2}"/>
              </a:ext>
            </a:extLst>
          </p:cNvPr>
          <p:cNvCxnSpPr/>
          <p:nvPr/>
        </p:nvCxnSpPr>
        <p:spPr>
          <a:xfrm flipH="1">
            <a:off x="2280213" y="1855425"/>
            <a:ext cx="2280212" cy="108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A301D-8B59-8EC2-4DC4-F85B605DE27F}"/>
              </a:ext>
            </a:extLst>
          </p:cNvPr>
          <p:cNvSpPr txBox="1"/>
          <p:nvPr/>
        </p:nvSpPr>
        <p:spPr>
          <a:xfrm>
            <a:off x="4560425" y="158167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F93AB0-0EC6-6514-07B7-9D93FCA5E48C}"/>
              </a:ext>
            </a:extLst>
          </p:cNvPr>
          <p:cNvCxnSpPr>
            <a:cxnSpLocks/>
          </p:cNvCxnSpPr>
          <p:nvPr/>
        </p:nvCxnSpPr>
        <p:spPr>
          <a:xfrm flipH="1">
            <a:off x="5192796" y="3291577"/>
            <a:ext cx="1601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97085-1172-E45D-F20F-239071DA5855}"/>
              </a:ext>
            </a:extLst>
          </p:cNvPr>
          <p:cNvSpPr txBox="1"/>
          <p:nvPr/>
        </p:nvSpPr>
        <p:spPr>
          <a:xfrm>
            <a:off x="6794339" y="31069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CA0CF0-DCAD-BE3B-3280-A568757E5A91}"/>
              </a:ext>
            </a:extLst>
          </p:cNvPr>
          <p:cNvCxnSpPr>
            <a:cxnSpLocks/>
          </p:cNvCxnSpPr>
          <p:nvPr/>
        </p:nvCxnSpPr>
        <p:spPr>
          <a:xfrm flipH="1" flipV="1">
            <a:off x="5192796" y="3773347"/>
            <a:ext cx="1601543" cy="262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37FE7-3CFE-DE4C-609D-CDFA50CD04A7}"/>
              </a:ext>
            </a:extLst>
          </p:cNvPr>
          <p:cNvSpPr txBox="1"/>
          <p:nvPr/>
        </p:nvSpPr>
        <p:spPr>
          <a:xfrm>
            <a:off x="7153154" y="3970107"/>
            <a:ext cx="23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</a:t>
            </a:r>
            <a:r>
              <a:rPr lang="en-US"/>
              <a:t>quality score </a:t>
            </a:r>
          </a:p>
        </p:txBody>
      </p:sp>
    </p:spTree>
    <p:extLst>
      <p:ext uri="{BB962C8B-B14F-4D97-AF65-F5344CB8AC3E}">
        <p14:creationId xmlns:p14="http://schemas.microsoft.com/office/powerpoint/2010/main" val="136990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37755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8DFC8-C506-F8CE-5B3E-194D578D9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50"/>
          <a:stretch/>
        </p:blipFill>
        <p:spPr>
          <a:xfrm>
            <a:off x="5892802" y="4182639"/>
            <a:ext cx="5571281" cy="2524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176E-1CFD-5280-2227-65DE42471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49"/>
          <a:stretch/>
        </p:blipFill>
        <p:spPr>
          <a:xfrm>
            <a:off x="6096000" y="1260139"/>
            <a:ext cx="5571281" cy="24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DE1738-2C14-4644-BF67-EF03D632B534}"/>
              </a:ext>
            </a:extLst>
          </p:cNvPr>
          <p:cNvSpPr/>
          <p:nvPr/>
        </p:nvSpPr>
        <p:spPr>
          <a:xfrm>
            <a:off x="82311" y="-65424"/>
            <a:ext cx="12192000" cy="98090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tx1"/>
            </a:solidFill>
          </a:ln>
          <a:effectLst>
            <a:softEdge rad="18828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A84E024-C1E3-0F4B-BA6F-2D8D14B1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031" y="-263680"/>
            <a:ext cx="10515600" cy="1325563"/>
          </a:xfrm>
          <a:effectLst>
            <a:reflection stA="45000" endPos="0" dist="50800" dir="5400000" sy="-100000" algn="bl" rotWithShape="0"/>
          </a:effectLst>
        </p:spPr>
        <p:txBody>
          <a:bodyPr/>
          <a:lstStyle/>
          <a:p>
            <a:r>
              <a:rPr lang="en-US" dirty="0"/>
              <a:t>Quality and Quantity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77477-3AB8-694A-960C-859D9D09A0CF}"/>
              </a:ext>
            </a:extLst>
          </p:cNvPr>
          <p:cNvSpPr/>
          <p:nvPr/>
        </p:nvSpPr>
        <p:spPr>
          <a:xfrm>
            <a:off x="419273" y="109243"/>
            <a:ext cx="899573" cy="806235"/>
          </a:xfrm>
          <a:prstGeom prst="ellipse">
            <a:avLst/>
          </a:prstGeom>
          <a:solidFill>
            <a:schemeClr val="dk1"/>
          </a:solidFill>
          <a:ln w="57150">
            <a:solidFill>
              <a:schemeClr val="tx1"/>
            </a:solidFill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blurRad="100286" stA="45000" endPos="53000" dist="78990" dir="5400000" sy="-100000" algn="bl" rotWithShape="0"/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6B515-3B51-584A-BB0D-4923063F8CE3}"/>
              </a:ext>
            </a:extLst>
          </p:cNvPr>
          <p:cNvSpPr txBox="1"/>
          <p:nvPr/>
        </p:nvSpPr>
        <p:spPr>
          <a:xfrm>
            <a:off x="228688" y="1657704"/>
            <a:ext cx="4077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Assess quality with </a:t>
            </a:r>
            <a:r>
              <a:rPr 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57312F-74CC-E442-86C2-CCD9738A41EF}"/>
              </a:ext>
            </a:extLst>
          </p:cNvPr>
          <p:cNvSpPr/>
          <p:nvPr/>
        </p:nvSpPr>
        <p:spPr>
          <a:xfrm>
            <a:off x="175900" y="2256043"/>
            <a:ext cx="4558146" cy="1172957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chemeClr val="tx1"/>
            </a:solidFill>
          </a:ln>
          <a:effectLst>
            <a:softEdge rad="96178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#For single file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</a:t>
            </a:r>
            <a:r>
              <a:rPr lang="en-GB" sz="1400" dirty="0" err="1"/>
              <a:t>file_name</a:t>
            </a:r>
            <a:endParaRPr lang="en-GB" sz="1400" dirty="0"/>
          </a:p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#To batch multiple files </a:t>
            </a:r>
          </a:p>
          <a:p>
            <a:r>
              <a:rPr lang="en-GB" sz="1400" dirty="0" err="1"/>
              <a:t>fastqc</a:t>
            </a:r>
            <a:r>
              <a:rPr lang="en-GB" sz="1400" dirty="0"/>
              <a:t> -t 12 *.</a:t>
            </a:r>
            <a:r>
              <a:rPr lang="en-GB" sz="1400" dirty="0" err="1"/>
              <a:t>fastq</a:t>
            </a:r>
            <a:endParaRPr lang="en-GB" sz="1400" dirty="0"/>
          </a:p>
        </p:txBody>
      </p:sp>
      <p:pic>
        <p:nvPicPr>
          <p:cNvPr id="1026" name="Picture 2" descr="Adapter graph">
            <a:extLst>
              <a:ext uri="{FF2B5EF4-FFF2-40B4-BE49-F238E27FC236}">
                <a16:creationId xmlns:a16="http://schemas.microsoft.com/office/drawing/2014/main" id="{FCC972D2-C573-CB27-C6DF-752AE2B0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73" y="4427229"/>
            <a:ext cx="3749289" cy="23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93CE5-2AF6-EFDE-2B83-42E180999B7D}"/>
              </a:ext>
            </a:extLst>
          </p:cNvPr>
          <p:cNvSpPr txBox="1"/>
          <p:nvPr/>
        </p:nvSpPr>
        <p:spPr>
          <a:xfrm>
            <a:off x="6910347" y="887984"/>
            <a:ext cx="411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Inconsistent read length hacat_bg4_Rep1 </a:t>
            </a:r>
          </a:p>
        </p:txBody>
      </p:sp>
      <p:pic>
        <p:nvPicPr>
          <p:cNvPr id="3074" name="Picture 2" descr="Sequence length distribution">
            <a:extLst>
              <a:ext uri="{FF2B5EF4-FFF2-40B4-BE49-F238E27FC236}">
                <a16:creationId xmlns:a16="http://schemas.microsoft.com/office/drawing/2014/main" id="{421000ED-C721-5828-8255-971A21DA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1" y="1257316"/>
            <a:ext cx="3592010" cy="26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B9B74-0745-47CE-C5DF-D6805A71A6A9}"/>
              </a:ext>
            </a:extLst>
          </p:cNvPr>
          <p:cNvSpPr txBox="1"/>
          <p:nvPr/>
        </p:nvSpPr>
        <p:spPr>
          <a:xfrm>
            <a:off x="6794986" y="4120832"/>
            <a:ext cx="420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of adaptors hacat_bg4_rep2_2</a:t>
            </a:r>
          </a:p>
        </p:txBody>
      </p:sp>
    </p:spTree>
    <p:extLst>
      <p:ext uri="{BB962C8B-B14F-4D97-AF65-F5344CB8AC3E}">
        <p14:creationId xmlns:p14="http://schemas.microsoft.com/office/powerpoint/2010/main" val="31837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14823</TotalTime>
  <Words>846</Words>
  <Application>Microsoft Macintosh PowerPoint</Application>
  <PresentationFormat>Widescreen</PresentationFormat>
  <Paragraphs>166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Apple Chancery</vt:lpstr>
      <vt:lpstr>Arial</vt:lpstr>
      <vt:lpstr>Calibri</vt:lpstr>
      <vt:lpstr>Calibri Light</vt:lpstr>
      <vt:lpstr>Consolas</vt:lpstr>
      <vt:lpstr>Courier</vt:lpstr>
      <vt:lpstr>Monaco</vt:lpstr>
      <vt:lpstr>System Font Regular</vt:lpstr>
      <vt:lpstr>Office Theme</vt:lpstr>
      <vt:lpstr>So you want to learn bioinformatic huh?   </vt:lpstr>
      <vt:lpstr>PowerPoint Presentation</vt:lpstr>
      <vt:lpstr>Command line basics</vt:lpstr>
      <vt:lpstr>Command line basics</vt:lpstr>
      <vt:lpstr>Command line basics</vt:lpstr>
      <vt:lpstr>Quality and Quantity</vt:lpstr>
      <vt:lpstr>Quality and Quantity</vt:lpstr>
      <vt:lpstr>Quality and Quantity</vt:lpstr>
      <vt:lpstr>Quality and Quantity</vt:lpstr>
      <vt:lpstr>Quality over Quantity</vt:lpstr>
      <vt:lpstr>Quality over Quantity</vt:lpstr>
      <vt:lpstr>Aligning reads</vt:lpstr>
      <vt:lpstr>Aligning reads</vt:lpstr>
      <vt:lpstr>Aligning reads</vt:lpstr>
      <vt:lpstr>Aligning reads</vt:lpstr>
      <vt:lpstr>Aligning reads</vt:lpstr>
      <vt:lpstr>Peak calling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learn bioinformatic huh?   </dc:title>
  <dc:creator>jenna robinson</dc:creator>
  <cp:lastModifiedBy>jenna robinson</cp:lastModifiedBy>
  <cp:revision>53</cp:revision>
  <dcterms:created xsi:type="dcterms:W3CDTF">2022-02-09T11:34:07Z</dcterms:created>
  <dcterms:modified xsi:type="dcterms:W3CDTF">2023-03-07T15:26:24Z</dcterms:modified>
</cp:coreProperties>
</file>